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5" r:id="rId2"/>
  </p:sldMasterIdLst>
  <p:notesMasterIdLst>
    <p:notesMasterId r:id="rId22"/>
  </p:notesMasterIdLst>
  <p:handoutMasterIdLst>
    <p:handoutMasterId r:id="rId23"/>
  </p:handoutMasterIdLst>
  <p:sldIdLst>
    <p:sldId id="264" r:id="rId3"/>
    <p:sldId id="295" r:id="rId4"/>
    <p:sldId id="278" r:id="rId5"/>
    <p:sldId id="279" r:id="rId6"/>
    <p:sldId id="284" r:id="rId7"/>
    <p:sldId id="280" r:id="rId8"/>
    <p:sldId id="282" r:id="rId9"/>
    <p:sldId id="283" r:id="rId10"/>
    <p:sldId id="290" r:id="rId11"/>
    <p:sldId id="285" r:id="rId12"/>
    <p:sldId id="286" r:id="rId13"/>
    <p:sldId id="287" r:id="rId14"/>
    <p:sldId id="288" r:id="rId15"/>
    <p:sldId id="289" r:id="rId16"/>
    <p:sldId id="291" r:id="rId17"/>
    <p:sldId id="292" r:id="rId18"/>
    <p:sldId id="293" r:id="rId19"/>
    <p:sldId id="294" r:id="rId20"/>
    <p:sldId id="296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45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192" userDrawn="1">
          <p15:clr>
            <a:srgbClr val="A4A3A4"/>
          </p15:clr>
        </p15:guide>
        <p15:guide id="5" orient="horz" pos="1072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528" userDrawn="1">
          <p15:clr>
            <a:srgbClr val="A4A3A4"/>
          </p15:clr>
        </p15:guide>
        <p15:guide id="8" pos="5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howGuides="1">
      <p:cViewPr varScale="1">
        <p:scale>
          <a:sx n="64" d="100"/>
          <a:sy n="64" d="100"/>
        </p:scale>
        <p:origin x="1140" y="48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2880"/>
        <p:guide pos="528"/>
        <p:guide pos="53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307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>
              <a:solidFill>
                <a:schemeClr val="tx2"/>
              </a:solidFill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E973C59C-4E16-4A64-A766-34DB213E11B3}" type="datetimeFigureOut">
              <a:rPr lang="en-US" altLang="zh-TW">
                <a:solidFill>
                  <a:schemeClr val="tx2"/>
                </a:solidFill>
              </a:rPr>
              <a:t>5/11/2022</a:t>
            </a:fld>
            <a:endParaRPr lang="zh-TW">
              <a:solidFill>
                <a:schemeClr val="tx2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>
              <a:solidFill>
                <a:schemeClr val="tx2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CFD77566-CD65-4859-9FA1-43956DC85B8C}" type="slidenum">
              <a:rPr lang="zh-TW">
                <a:solidFill>
                  <a:schemeClr val="tx2"/>
                </a:solidFill>
              </a:rPr>
              <a:t>‹#›</a:t>
            </a:fld>
            <a:endParaRPr lang="zh-TW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>
                <a:solidFill>
                  <a:schemeClr val="tx2"/>
                </a:solidFill>
              </a:defRPr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pPr/>
              <a:t>5/11/2022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錄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>
                <a:solidFill>
                  <a:schemeClr val="tx2"/>
                </a:solidFill>
              </a:defRPr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lang="zh-TW"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lang="zh-TW"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lang="zh-TW"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lang="zh-TW"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lang="zh-TW"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lang="zh-TW"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lang="zh-TW"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lang="zh-TW"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lang="zh-TW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8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1401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030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22511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334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96939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66204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751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98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5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5549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197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zh-HK" altLang="en-US" smtClean="0"/>
              <a:t>11/5/2022</a:t>
            </a:fld>
            <a:endParaRPr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01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zh-HK" altLang="en-US" smtClean="0"/>
              <a:t>11/5/2022</a:t>
            </a:fld>
            <a:endParaRPr 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06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7387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4562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04D1-F9BD-4643-8480-6EA41EB484F1}" type="datetimeFigureOut">
              <a:rPr lang="en-US" altLang="zh-TW" smtClean="0"/>
              <a:pPr/>
              <a:t>5/11/2022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37DED6-D4C7-42EE-AB49-D2E39E64FDE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00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6326" y="1484784"/>
            <a:ext cx="6768752" cy="2506462"/>
          </a:xfrm>
        </p:spPr>
        <p:txBody>
          <a:bodyPr>
            <a:noAutofit/>
          </a:bodyPr>
          <a:lstStyle/>
          <a:p>
            <a:pPr algn="ctr"/>
            <a:br>
              <a:rPr lang="en-HK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安心規劃</a:t>
            </a:r>
            <a:br>
              <a:rPr lang="en-HK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平安三寶</a:t>
            </a:r>
            <a:b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43100" y="4329100"/>
            <a:ext cx="5257800" cy="2088232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彭韻僖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律師</a:t>
            </a:r>
            <a:endParaRPr lang="en-HK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HK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Pang Melissa Kaye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7620000" cy="1152128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其他必須注意事項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44824"/>
            <a:ext cx="6614120" cy="4327376"/>
          </a:xfrm>
        </p:spPr>
        <p:txBody>
          <a:bodyPr>
            <a:normAutofit/>
          </a:bodyPr>
          <a:lstStyle/>
          <a:p>
            <a:pPr marL="444500" indent="-350838" algn="just"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建議把資產列出（例如銀行賬戶號碼清單），讓執行人清楚知道你的資產</a:t>
            </a:r>
          </a:p>
          <a:p>
            <a:pPr marL="444500" indent="-350838" algn="just"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神志清醒：醫生証明立遺囑者神志清醒</a:t>
            </a:r>
          </a:p>
          <a:p>
            <a:pPr marL="444500" indent="-350838">
              <a:spcAft>
                <a:spcPts val="1200"/>
              </a:spcAft>
            </a:pP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729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47824"/>
            <a:ext cx="7620000" cy="1108968"/>
          </a:xfrm>
        </p:spPr>
        <p:txBody>
          <a:bodyPr>
            <a:normAutofit fontScale="90000"/>
          </a:bodyPr>
          <a:lstStyle/>
          <a:p>
            <a:r>
              <a:rPr lang="zh-TW" altLang="en-US" sz="3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持久授權書</a:t>
            </a:r>
            <a:br>
              <a:rPr lang="en-US" altLang="zh-TW" sz="3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800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(Enduring Power of Attorney)</a:t>
            </a:r>
            <a:endParaRPr lang="zh-TW" altLang="en-US" sz="3800" b="1" u="sng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32856"/>
            <a:ext cx="6758136" cy="4039344"/>
          </a:xfrm>
        </p:spPr>
        <p:txBody>
          <a:bodyPr>
            <a:normAutofit/>
          </a:bodyPr>
          <a:lstStyle/>
          <a:p>
            <a:pPr algn="just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一般授權書由當事人失智後便失效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持久授權書不受影響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用途：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當事人因失智或病重而變得神志不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清，不能處理自己的財產，受權人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可處理當事人的財產，照顧當事人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及其家人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241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343271"/>
            <a:ext cx="7620000" cy="119256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簽立持久授權書手續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76715"/>
            <a:ext cx="6758136" cy="482354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委任一位或多位受權人（可委任專業人士）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1200"/>
              </a:spcAft>
            </a:pP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當事人必須具有精神上行為能力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1200"/>
              </a:spcAft>
            </a:pP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在一名</a:t>
            </a:r>
            <a:r>
              <a:rPr lang="zh-TW" altLang="en-US" sz="33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註冊醫生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及一名</a:t>
            </a:r>
            <a:r>
              <a:rPr lang="zh-TW" altLang="en-US" sz="33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律師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面前簽署訂立 （不必同時間，但相距不可超過</a:t>
            </a:r>
            <a:r>
              <a:rPr lang="en-US" altLang="zh-TW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日）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84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476672"/>
            <a:ext cx="7620000" cy="119256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簽立持久授權書手續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受權人們必須簽署該文書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zh-TW" altLang="en-US" sz="3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必須依照表格的格式簽立</a:t>
            </a:r>
            <a:endParaRPr lang="en-US" altLang="zh-TW" sz="36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不能隨意加入或删減條款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951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36240"/>
            <a:ext cx="7620000" cy="112055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持久授權書內容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380" y="1412776"/>
            <a:ext cx="6758136" cy="51845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受權人個人資料（姓名、地址）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6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受權人的權限：當事人必須指明授權受權人就財產及財政事務辦理甚麼事宜（例如：只將某一特定銀行戶口或某一特定）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6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對受權人的限制（例如，限制受權人在有理由相信你正在變為精神上無能力行事之前，不得代你行事）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6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通知獲指名的人</a:t>
            </a:r>
          </a:p>
        </p:txBody>
      </p:sp>
    </p:spTree>
    <p:extLst>
      <p:ext uri="{BB962C8B-B14F-4D97-AF65-F5344CB8AC3E}">
        <p14:creationId xmlns:p14="http://schemas.microsoft.com/office/powerpoint/2010/main" val="396602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404664"/>
            <a:ext cx="7620000" cy="112055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持久授權書內容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(2) 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6347714" cy="388077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持久授權書的生效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授權書繼續有效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簽署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註冊醫生的證明書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律師的證明書</a:t>
            </a:r>
          </a:p>
        </p:txBody>
      </p:sp>
    </p:spTree>
    <p:extLst>
      <p:ext uri="{BB962C8B-B14F-4D97-AF65-F5344CB8AC3E}">
        <p14:creationId xmlns:p14="http://schemas.microsoft.com/office/powerpoint/2010/main" val="161654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7620000" cy="936104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註冊持久授權書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72816"/>
            <a:ext cx="6984776" cy="425536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如未在高等法院註冊持久授權書，受權人不能處理授權人的資產。</a:t>
            </a:r>
          </a:p>
          <a:p>
            <a:pPr algn="just">
              <a:spcAft>
                <a:spcPts val="600"/>
              </a:spcAft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授權人可在仍有精神上行為能力時，申請註冊持久授權書。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385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914188" cy="1512168"/>
          </a:xfrm>
        </p:spPr>
        <p:txBody>
          <a:bodyPr>
            <a:noAutofit/>
          </a:bodyPr>
          <a:lstStyle/>
          <a:p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假如我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精神上無行為能力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但沒有預備持久授權書，我的家人該怎麼做才可以動用我的資產？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6124" y="2348880"/>
            <a:ext cx="7056784" cy="41764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精神健康條例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algn="just">
              <a:spcAft>
                <a:spcPts val="600"/>
              </a:spcAft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向監護委員會申請，成為精神上無行為能力者的</a:t>
            </a:r>
            <a:r>
              <a:rPr lang="zh-TW" altLang="en-US" sz="3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監護人</a:t>
            </a:r>
            <a:r>
              <a:rPr lang="en-US" altLang="zh-TW" sz="3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(guardian)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，取得每月指定的款項來照顧其福利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600"/>
              </a:spcAft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向高等法院申請，成為精神上無行為能力者的</a:t>
            </a:r>
            <a:r>
              <a:rPr lang="zh-TW" altLang="en-US" sz="3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受託監管人 </a:t>
            </a:r>
            <a:r>
              <a:rPr lang="en-US" altLang="zh-TW" sz="3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(committee)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，處理和管理其財產及事務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249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F71114-2FE1-D353-4AFB-462CDD9F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76672"/>
            <a:ext cx="6347713" cy="1320800"/>
          </a:xfrm>
        </p:spPr>
        <p:txBody>
          <a:bodyPr/>
          <a:lstStyle/>
          <a:p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預設醫療指示</a:t>
            </a:r>
            <a:br>
              <a:rPr lang="en-HK" altLang="zh-TW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b="1" dirty="0">
                <a:latin typeface="DFKai-SB" panose="03000509000000000000" pitchFamily="65" charset="-120"/>
                <a:ea typeface="DFKai-SB" panose="03000509000000000000" pitchFamily="65" charset="-120"/>
              </a:rPr>
              <a:t>( </a:t>
            </a:r>
            <a:r>
              <a:rPr lang="en-HK" b="1" dirty="0">
                <a:latin typeface="DFKai-SB" panose="03000509000000000000" pitchFamily="65" charset="-120"/>
                <a:ea typeface="DFKai-SB" panose="03000509000000000000" pitchFamily="65" charset="-120"/>
              </a:rPr>
              <a:t>Advance Directives)(AD)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3C897D-6561-7B35-9860-0A26C92C8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年滿十八歲、精神能自主及知情的病人可訂立「預設醫療指示」</a:t>
            </a:r>
            <a:endParaRPr lang="en-HK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清晰闡述當病人到生命末段而不能自決時，在甚麼特定情況下拒絕那些維生治療。</a:t>
            </a:r>
            <a:endParaRPr lang="en-HK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在普通法制度下，有效和適用的「預設醫療指示」有法定效力。</a:t>
            </a:r>
            <a:endParaRPr lang="en-HK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9545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C94220-81AE-EFD7-6794-F3490C22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816637"/>
            <a:ext cx="4176464" cy="1320800"/>
          </a:xfrm>
        </p:spPr>
        <p:txBody>
          <a:bodyPr>
            <a:noAutofit/>
          </a:bodyPr>
          <a:lstStyle/>
          <a:p>
            <a:r>
              <a:rPr lang="zh-TW" altLang="en-US" sz="6600" b="1" dirty="0"/>
              <a:t>問答環節</a:t>
            </a:r>
            <a:br>
              <a:rPr lang="en-HK" altLang="zh-TW" sz="6600" b="1" dirty="0"/>
            </a:br>
            <a:endParaRPr lang="en-HK" sz="66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7998AC-9748-2A42-FEA7-E184AA86E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41236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HK" altLang="zh-TW" sz="6600" dirty="0"/>
          </a:p>
          <a:p>
            <a:pPr marL="0" indent="0" algn="ctr">
              <a:buNone/>
            </a:pPr>
            <a:r>
              <a:rPr lang="zh-TW" altLang="en-US" sz="6600" dirty="0"/>
              <a:t>謝謝</a:t>
            </a:r>
            <a:r>
              <a:rPr lang="en-HK" altLang="zh-TW" sz="6600" dirty="0"/>
              <a:t>!</a:t>
            </a:r>
            <a:endParaRPr lang="en-HK" sz="6600" dirty="0"/>
          </a:p>
        </p:txBody>
      </p:sp>
    </p:spTree>
    <p:extLst>
      <p:ext uri="{BB962C8B-B14F-4D97-AF65-F5344CB8AC3E}">
        <p14:creationId xmlns:p14="http://schemas.microsoft.com/office/powerpoint/2010/main" val="237680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377F55-8D00-21D4-36BE-27527DDE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什麼是「平安三寶」</a:t>
            </a:r>
            <a:r>
              <a:rPr lang="en-HK" altLang="zh-TW" sz="4400" b="1" dirty="0"/>
              <a:t>?</a:t>
            </a:r>
            <a:endParaRPr lang="en-HK" sz="44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57B7F1-41B1-280F-953C-419EA74D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30400"/>
            <a:ext cx="7130753" cy="4110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遺囑 </a:t>
            </a:r>
            <a:r>
              <a:rPr lang="en-US" altLang="zh-TW" sz="3200" dirty="0"/>
              <a:t>(</a:t>
            </a:r>
            <a:r>
              <a:rPr lang="en-HK" sz="3200" dirty="0"/>
              <a:t>Will)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持久授權書 </a:t>
            </a:r>
            <a:endParaRPr lang="en-HK" altLang="zh-TW" sz="3200" dirty="0"/>
          </a:p>
          <a:p>
            <a:pPr marL="0" indent="0">
              <a:buNone/>
            </a:pPr>
            <a:r>
              <a:rPr lang="en-US" altLang="zh-TW" sz="3200" dirty="0"/>
              <a:t>    (</a:t>
            </a:r>
            <a:r>
              <a:rPr lang="en-HK" sz="3200" dirty="0"/>
              <a:t>Enduring Powers of Attorney)(EPA)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zh-TW" altLang="en-US" sz="3200" dirty="0"/>
              <a:t>預設醫療指示</a:t>
            </a:r>
            <a:endParaRPr lang="en-HK" altLang="zh-TW" sz="3200" dirty="0"/>
          </a:p>
          <a:p>
            <a:pPr marL="0" indent="0">
              <a:buNone/>
            </a:pPr>
            <a:r>
              <a:rPr lang="en-HK" altLang="zh-TW" sz="3200" dirty="0"/>
              <a:t>    </a:t>
            </a:r>
            <a:r>
              <a:rPr lang="en-US" altLang="zh-TW" sz="3200" dirty="0"/>
              <a:t>( </a:t>
            </a:r>
            <a:r>
              <a:rPr lang="en-HK" sz="3200" dirty="0"/>
              <a:t>Advance Directives)(AD)</a:t>
            </a:r>
          </a:p>
        </p:txBody>
      </p:sp>
    </p:spTree>
    <p:extLst>
      <p:ext uri="{BB962C8B-B14F-4D97-AF65-F5344CB8AC3E}">
        <p14:creationId xmlns:p14="http://schemas.microsoft.com/office/powerpoint/2010/main" val="416925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8261" y="548680"/>
            <a:ext cx="7620000" cy="1397000"/>
          </a:xfrm>
        </p:spPr>
        <p:txBody>
          <a:bodyPr>
            <a:normAutofit/>
          </a:bodyPr>
          <a:lstStyle/>
          <a:p>
            <a:r>
              <a:rPr lang="zh-TW" altLang="en-US" sz="4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遺囑 （平安紙）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97968"/>
            <a:ext cx="7620000" cy="411135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為何要立遺囑？ 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2788" indent="-349250">
              <a:spcAft>
                <a:spcPts val="1200"/>
              </a:spcAft>
            </a:pP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寫下</a:t>
            </a:r>
            <a:r>
              <a:rPr lang="zh-TW" altLang="en-US" sz="33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自己希望怎樣分配財產</a:t>
            </a:r>
            <a:endParaRPr lang="en-US" altLang="zh-TW" sz="33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2788" indent="-349250">
              <a:spcAft>
                <a:spcPts val="1200"/>
              </a:spcAft>
            </a:pPr>
            <a:r>
              <a:rPr lang="zh-TW" altLang="en-US" sz="33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指定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由誰來執行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122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3266" y="260648"/>
            <a:ext cx="5974958" cy="1130206"/>
          </a:xfrm>
        </p:spPr>
        <p:txBody>
          <a:bodyPr>
            <a:normAutofit fontScale="90000"/>
          </a:bodyPr>
          <a:lstStyle/>
          <a:p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如果我沒有立遺囑，我的財產會如何分配？ </a:t>
            </a:r>
            <a:r>
              <a:rPr lang="en-US" altLang="zh-TW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zh-TW" altLang="en-US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0541" y="1484784"/>
            <a:ext cx="7620000" cy="4455755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無遺囑者遺產條例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/>
          </a:p>
          <a:p>
            <a:endParaRPr lang="en-US" altLang="zh-TW" sz="3200" dirty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931096"/>
              </p:ext>
            </p:extLst>
          </p:nvPr>
        </p:nvGraphicFramePr>
        <p:xfrm>
          <a:off x="614137" y="2204864"/>
          <a:ext cx="8064896" cy="4320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5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9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321">
                <a:tc>
                  <a:txBody>
                    <a:bodyPr/>
                    <a:lstStyle/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常見情況：</a:t>
                      </a:r>
                      <a:endParaRPr lang="en-US" altLang="zh-TW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469">
                <a:tc>
                  <a:txBody>
                    <a:bodyPr/>
                    <a:lstStyle/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有配偶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無子女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   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無父母或全血親兄弟姊妹或其子女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配偶</a:t>
                      </a:r>
                      <a:r>
                        <a:rPr lang="zh-TW" altLang="en-US" sz="260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承繼全部</a:t>
                      </a:r>
                      <a:endParaRPr lang="zh-TW" altLang="en-US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7690">
                <a:tc>
                  <a:txBody>
                    <a:bodyPr/>
                    <a:lstStyle/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有配偶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無子女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   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有父母或全血親兄弟姊妹或其子女</a:t>
                      </a:r>
                    </a:p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配偶承繼死者寓所的個人物品、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$1,000,000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及剩餘遺產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</a:p>
                    <a:p>
                      <a:pPr marL="342900" marR="0" lvl="0" indent="-34290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剩餘遺產另外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由父母平分，如沒有父母便歸全血親兄弟姊妹或其子女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58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1139" y="501442"/>
            <a:ext cx="6408712" cy="1397000"/>
          </a:xfrm>
        </p:spPr>
        <p:txBody>
          <a:bodyPr>
            <a:normAutofit/>
          </a:bodyPr>
          <a:lstStyle/>
          <a:p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如果我沒有立遺囑，我的財產會如何分配？ </a:t>
            </a:r>
            <a:r>
              <a:rPr lang="en-US" altLang="zh-TW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endParaRPr lang="zh-TW" altLang="en-US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4365104"/>
            <a:ext cx="7620000" cy="194421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無遺囑者遺產條例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未必反映個人意願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1200"/>
              </a:spcAft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遺囑未有處理的財產將由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無遺囑者遺產條例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處理 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0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63726"/>
              </p:ext>
            </p:extLst>
          </p:nvPr>
        </p:nvGraphicFramePr>
        <p:xfrm>
          <a:off x="641139" y="2049710"/>
          <a:ext cx="8136905" cy="20128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039">
                <a:tc>
                  <a:txBody>
                    <a:bodyPr/>
                    <a:lstStyle/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常見情況：</a:t>
                      </a:r>
                      <a:endParaRPr lang="en-US" altLang="zh-TW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5178">
                <a:tc>
                  <a:txBody>
                    <a:bodyPr/>
                    <a:lstStyle/>
                    <a:p>
                      <a:pPr marL="0" marR="0" lvl="0" indent="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有配偶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</a:t>
                      </a: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有子女</a:t>
                      </a:r>
                      <a:endParaRPr lang="en-US" altLang="zh-TW" sz="2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配偶承繼死者寓所的個人物品、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$500,000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及剩餘遺產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</a:p>
                    <a:p>
                      <a:pPr marL="342900" marR="0" lvl="0" indent="-342900" algn="l" defTabSz="9144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剩餘遺產另外</a:t>
                      </a:r>
                      <a:r>
                        <a:rPr lang="en-US" altLang="zh-TW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  <a:r>
                        <a:rPr lang="zh-TW" altLang="en-US" sz="2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由子女平分</a:t>
                      </a:r>
                      <a:endParaRPr lang="en-US" altLang="zh-TW" sz="2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382261"/>
            <a:ext cx="6696744" cy="976536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遺囑必須聘請律師草擬及簽署嗎？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6792"/>
            <a:ext cx="7620000" cy="489555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遺囑沒有固定格式，但有</a:t>
            </a:r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法律規定</a:t>
            </a:r>
            <a:endParaRPr lang="en-US" altLang="zh-TW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並非一定要律師，但有律師則</a:t>
            </a:r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可避免因不熟悉法律要求而遭致的問題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3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見証人要求</a:t>
            </a:r>
            <a:endParaRPr lang="en-US" altLang="zh-TW" sz="32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兩位見證人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見證人不能是受益人或其配偶，否則任何給予他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她的饋贈無效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90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04664"/>
            <a:ext cx="7620000" cy="85251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遺囑一般有甚麼條文？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6360" y="1628800"/>
            <a:ext cx="7270576" cy="4392488"/>
          </a:xfrm>
        </p:spPr>
        <p:txBody>
          <a:bodyPr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撤銷以前所立的遺囑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根據香港法律處理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委任執行人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財產分配 （金錢／物業／車／個人物品／百分比）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立遺囑日期</a:t>
            </a: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92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53" y="404664"/>
            <a:ext cx="7920880" cy="792088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財產繼承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供養遺屬及受養人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條例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7272808" cy="4968552"/>
          </a:xfrm>
        </p:spPr>
        <p:txBody>
          <a:bodyPr>
            <a:normAutofit/>
          </a:bodyPr>
          <a:lstStyle/>
          <a:p>
            <a:pPr marL="363538" indent="-363538" algn="just">
              <a:spcBef>
                <a:spcPts val="1200"/>
              </a:spcBef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任何人在緊接死者去世前，完全或要靠死者贍養的，可申請從死者遺產中提供經濟給養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3538" indent="-363538" algn="just">
              <a:spcBef>
                <a:spcPts val="1200"/>
              </a:spcBef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法庭在考慮是否作出命令時會顧及的事宜包括但不限於：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1075" lvl="1" indent="-442913" algn="just">
              <a:spcBef>
                <a:spcPts val="1200"/>
              </a:spcBef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死者生前承擔贍養申請人的責任的程度及根據</a:t>
            </a:r>
            <a:endParaRPr lang="en-US" altLang="zh-TW" sz="2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1075" lvl="1" indent="-442913" algn="just">
              <a:spcBef>
                <a:spcPts val="1200"/>
              </a:spcBef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死者生前履行該責任的期間的長短</a:t>
            </a:r>
            <a:endParaRPr lang="en-US" altLang="zh-TW" sz="2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1075" lvl="1" indent="-442913" algn="just">
              <a:spcBef>
                <a:spcPts val="1200"/>
              </a:spcBef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申請人與死者之間的關係的密切程度</a:t>
            </a:r>
            <a:endParaRPr lang="en-US" altLang="zh-TW" sz="2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785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訂立遺囑後結婚或離婚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930400"/>
            <a:ext cx="6686128" cy="4241800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結婚或再婚：遺囑自動失效，除非其後可證明立遺囑人在草擬遺囑時已考慮到該段婚姻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Aft>
                <a:spcPts val="1200"/>
              </a:spcAft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離婚：遺囑不會自動失效，但任何有關前配偶的遺贈條款將自動失效（除非有相反的證據）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036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D69424-34CA-416D-8659-0C355AFC80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970</Words>
  <Application>Microsoft Office PowerPoint</Application>
  <PresentationFormat>如螢幕大小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標楷體</vt:lpstr>
      <vt:lpstr>標楷體</vt:lpstr>
      <vt:lpstr>Arial</vt:lpstr>
      <vt:lpstr>Century Gothic</vt:lpstr>
      <vt:lpstr>Times New Roman</vt:lpstr>
      <vt:lpstr>Trebuchet MS</vt:lpstr>
      <vt:lpstr>Wingdings 3</vt:lpstr>
      <vt:lpstr>多面向</vt:lpstr>
      <vt:lpstr> 安心規劃 平安三寶  </vt:lpstr>
      <vt:lpstr>什麼是「平安三寶」?</vt:lpstr>
      <vt:lpstr>遺囑 （平安紙）</vt:lpstr>
      <vt:lpstr>如果我沒有立遺囑，我的財產會如何分配？ (1)</vt:lpstr>
      <vt:lpstr>如果我沒有立遺囑，我的財產會如何分配？ (2)</vt:lpstr>
      <vt:lpstr>遺囑必須聘請律師草擬及簽署嗎？</vt:lpstr>
      <vt:lpstr>遺囑一般有甚麼條文？</vt:lpstr>
      <vt:lpstr>《財產繼承(供養遺屬及受養人)條例》</vt:lpstr>
      <vt:lpstr>訂立遺囑後結婚或離婚</vt:lpstr>
      <vt:lpstr>其他必須注意事項</vt:lpstr>
      <vt:lpstr>持久授權書 (Enduring Power of Attorney)</vt:lpstr>
      <vt:lpstr>簽立持久授權書手續 (1)</vt:lpstr>
      <vt:lpstr>簽立持久授權書手續 (2)</vt:lpstr>
      <vt:lpstr>持久授權書內容 (1)</vt:lpstr>
      <vt:lpstr>持久授權書內容 (2) </vt:lpstr>
      <vt:lpstr>註冊持久授權書</vt:lpstr>
      <vt:lpstr>假如我精神上無行為能力但沒有預備持久授權書，我的家人該怎麼做才可以動用我的資產？</vt:lpstr>
      <vt:lpstr>預設醫療指示 ( Advance Directives)(AD)</vt:lpstr>
      <vt:lpstr>問答環節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2017-04-12T07:49:59Z</dcterms:created>
  <dcterms:modified xsi:type="dcterms:W3CDTF">2022-05-11T09:34:09Z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TC027879409991</vt:lpwstr>
  </property>
</Properties>
</file>